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69" r:id="rId7"/>
    <p:sldId id="270" r:id="rId8"/>
    <p:sldId id="277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</p:sldIdLst>
  <p:sldSz cx="18288000" cy="10287000"/>
  <p:notesSz cx="7102475" cy="9388475"/>
  <p:embeddedFontLst>
    <p:embeddedFont>
      <p:font typeface="Abadi" panose="020B0604020104020204" pitchFamily="34" charset="0"/>
      <p:regular r:id="rId18"/>
    </p:embeddedFont>
    <p:embeddedFont>
      <p:font typeface="Bobby Jones Soft" panose="020B0604020202020204" charset="0"/>
      <p:regular r:id="rId19"/>
    </p:embeddedFont>
    <p:embeddedFont>
      <p:font typeface="Didact Gothic" panose="00000500000000000000" pitchFamily="2" charset="0"/>
      <p:regular r:id="rId20"/>
    </p:embeddedFont>
    <p:embeddedFont>
      <p:font typeface="Lovelo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opi.mt.gov/Leadership/Assessment-Accountability/MontCAS/Required-Assessments/MSAA-Alternate-FAQ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s://www.msaastates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opi.mt.gov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hyperlink" Target="https://www.pta.org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pta.org/home/programs/connected/ready-tech-go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www.pta.org/home/programs/connected/the-smart-tal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www.pta.org/home/programs/connected/digital-families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s://www.pta.org/home/programs/connected/be-internet-awesome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pta.org/docs/default-source/files/programs/pta-connected/2022/ggpta-parent-one-pager-final.pdf" TargetMode="External"/><Relationship Id="rId14" Type="http://schemas.openxmlformats.org/officeDocument/2006/relationships/hyperlink" Target="https://www.pta.org/home/programs/connected/build-up-and-belo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hyperlink" Target="https://www.pta.or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hyperlink" Target="mailto:mtstatept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mathfestival.com/wp-content/uploads/2018/08/K12MathatHomeEnglish.pdf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s://www.kusd.edu/docs/math-at-home.pdf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mathematicshed.com/uploads/1/2/5/7/12572836/parentguidenum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2838" y="3798432"/>
            <a:ext cx="3086100" cy="30861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53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58938" y="3798432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53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3353012" y="5275622"/>
            <a:ext cx="6487285" cy="6462958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9142962" y="3798432"/>
            <a:ext cx="3086100" cy="308610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53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229062" y="3798432"/>
            <a:ext cx="3086100" cy="308610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53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444357" y="3890506"/>
            <a:ext cx="2143063" cy="2994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99"/>
              </a:lnSpc>
            </a:pPr>
            <a:r>
              <a:rPr lang="en-US" sz="17499">
                <a:solidFill>
                  <a:srgbClr val="FFFFFF"/>
                </a:solidFill>
                <a:latin typeface="Lovelo"/>
              </a:rPr>
              <a:t>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08714" y="3963684"/>
            <a:ext cx="1786547" cy="2994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99"/>
              </a:lnSpc>
            </a:pPr>
            <a:r>
              <a:rPr lang="en-US" sz="17499">
                <a:solidFill>
                  <a:srgbClr val="FFFFFF"/>
                </a:solidFill>
                <a:latin typeface="Lovelo"/>
              </a:rPr>
              <a:t>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92738" y="3890506"/>
            <a:ext cx="1786547" cy="2994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99"/>
              </a:lnSpc>
            </a:pPr>
            <a:r>
              <a:rPr lang="en-US" sz="17499">
                <a:solidFill>
                  <a:srgbClr val="FFFFFF"/>
                </a:solidFill>
                <a:latin typeface="Lovelo"/>
              </a:rPr>
              <a:t>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78838" y="3890506"/>
            <a:ext cx="1786547" cy="2994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99"/>
              </a:lnSpc>
            </a:pPr>
            <a:r>
              <a:rPr lang="en-US" sz="17499">
                <a:solidFill>
                  <a:srgbClr val="FFFFFF"/>
                </a:solidFill>
                <a:latin typeface="Lovelo"/>
              </a:rPr>
              <a:t>m</a:t>
            </a:r>
          </a:p>
        </p:txBody>
      </p:sp>
      <p:sp>
        <p:nvSpPr>
          <p:cNvPr id="19" name="Freeform 19"/>
          <p:cNvSpPr/>
          <p:nvPr/>
        </p:nvSpPr>
        <p:spPr>
          <a:xfrm rot="1839732">
            <a:off x="2948947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80318" y="6900559"/>
            <a:ext cx="2642039" cy="3272958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flipV="1">
            <a:off x="-1637616" y="-2165926"/>
            <a:ext cx="6823559" cy="6797971"/>
          </a:xfrm>
          <a:custGeom>
            <a:avLst/>
            <a:gdLst/>
            <a:ahLst/>
            <a:cxnLst/>
            <a:rect l="l" t="t" r="r" b="b"/>
            <a:pathLst>
              <a:path w="6823559" h="6797971">
                <a:moveTo>
                  <a:pt x="0" y="6797970"/>
                </a:moveTo>
                <a:lnTo>
                  <a:pt x="6823559" y="6797970"/>
                </a:lnTo>
                <a:lnTo>
                  <a:pt x="6823559" y="0"/>
                </a:lnTo>
                <a:lnTo>
                  <a:pt x="0" y="0"/>
                </a:lnTo>
                <a:lnTo>
                  <a:pt x="0" y="679797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1839732" flipH="1" flipV="1">
            <a:off x="13751331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 flipV="1">
            <a:off x="15199800" y="203331"/>
            <a:ext cx="2674878" cy="3313638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ADA3AEC9-B700-FDFE-8F60-626F990E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12419"/>
            <a:ext cx="6929858" cy="33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0A8D2B-85BF-816C-C9B9-445E0E95F6F4}"/>
              </a:ext>
            </a:extLst>
          </p:cNvPr>
          <p:cNvSpPr txBox="1"/>
          <p:nvPr/>
        </p:nvSpPr>
        <p:spPr>
          <a:xfrm>
            <a:off x="4048794" y="7044230"/>
            <a:ext cx="102316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Dean Jardee, Montana PTA President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mtptapres@gmail.com</a:t>
            </a:r>
          </a:p>
          <a:p>
            <a:pPr algn="ctr"/>
            <a:endParaRPr lang="en-US" sz="4000" b="1" dirty="0">
              <a:solidFill>
                <a:srgbClr val="0070C0"/>
              </a:solidFill>
            </a:endParaRPr>
          </a:p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Special Guest from BARK</a:t>
            </a:r>
          </a:p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Stephanie </a:t>
            </a:r>
            <a:r>
              <a:rPr lang="en-US" sz="4000" b="1" i="1" dirty="0" err="1">
                <a:solidFill>
                  <a:srgbClr val="0070C0"/>
                </a:solidFill>
              </a:rPr>
              <a:t>Lemmerman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16952-696F-D670-70BA-0E28DA46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DAE989E4-4113-9B2C-AE18-0F55F4DC50D7}"/>
              </a:ext>
            </a:extLst>
          </p:cNvPr>
          <p:cNvSpPr/>
          <p:nvPr/>
        </p:nvSpPr>
        <p:spPr>
          <a:xfrm flipH="1">
            <a:off x="15025840" y="7310426"/>
            <a:ext cx="2848838" cy="3086101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C016EC5-0BDC-6A4A-D9B7-0599F9E5F802}"/>
              </a:ext>
            </a:extLst>
          </p:cNvPr>
          <p:cNvSpPr/>
          <p:nvPr/>
        </p:nvSpPr>
        <p:spPr>
          <a:xfrm rot="1839732">
            <a:off x="698230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63D2478-CB99-36B1-C00D-86F4B3E0B2E0}"/>
              </a:ext>
            </a:extLst>
          </p:cNvPr>
          <p:cNvSpPr/>
          <p:nvPr/>
        </p:nvSpPr>
        <p:spPr>
          <a:xfrm>
            <a:off x="480319" y="8724899"/>
            <a:ext cx="1424682" cy="1448617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2D531CA-8515-BA90-2812-C48C1C957FAB}"/>
              </a:ext>
            </a:extLst>
          </p:cNvPr>
          <p:cNvSpPr/>
          <p:nvPr/>
        </p:nvSpPr>
        <p:spPr>
          <a:xfrm rot="1839732" flipH="1" flipV="1">
            <a:off x="16346520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85DE876-8AB0-C674-BE12-B16E70C1274D}"/>
              </a:ext>
            </a:extLst>
          </p:cNvPr>
          <p:cNvSpPr/>
          <p:nvPr/>
        </p:nvSpPr>
        <p:spPr>
          <a:xfrm flipH="1" flipV="1">
            <a:off x="16764000" y="203331"/>
            <a:ext cx="1110678" cy="1358769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E894DC8E-97A6-C5DA-EE04-75138F48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19"/>
            <a:ext cx="3065909" cy="1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412304-6F6D-9931-FE89-658F81B5C0CB}"/>
              </a:ext>
            </a:extLst>
          </p:cNvPr>
          <p:cNvSpPr txBox="1"/>
          <p:nvPr/>
        </p:nvSpPr>
        <p:spPr>
          <a:xfrm>
            <a:off x="304800" y="1650236"/>
            <a:ext cx="1798319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How to access resources on the Montana OPI Website:</a:t>
            </a:r>
            <a:endParaRPr lang="en-US" sz="3200" b="0" dirty="0">
              <a:effectLst/>
              <a:latin typeface="Abadi" panose="020B06040201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Either type “Montana OPI” into browser search bar or go to </a:t>
            </a:r>
            <a:r>
              <a:rPr lang="en-US" sz="3200" b="0" i="0" u="sng" strike="noStrike" dirty="0">
                <a:solidFill>
                  <a:srgbClr val="1155CC"/>
                </a:solidFill>
                <a:effectLst/>
                <a:latin typeface="Abadi" panose="020B0604020104020204" pitchFamily="34" charset="0"/>
                <a:hlinkClick r:id="rId9"/>
              </a:rPr>
              <a:t>https://opi.mt.gov/</a:t>
            </a:r>
            <a:endParaRPr lang="en-US" sz="3200" b="0" i="0" u="none" strike="noStrike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Go to “Families and Students” and then “Parent Resources” under Parent Resources.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Click on Blue Button that says “OPI Just For Families”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Family Roadmaps are the beginning.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badi" panose="020B0604020104020204" pitchFamily="34" charset="0"/>
              </a:rPr>
              <a:t>How to access sample questions your child may see on new state assessment:</a:t>
            </a:r>
            <a:endParaRPr lang="en-US" sz="3200" b="0" i="0" u="none" strike="noStrike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Abadi" panose="020B0604020104020204" pitchFamily="34" charset="0"/>
              </a:rPr>
              <a:t> Either type “Multi-State Alternate Assessment or g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o to: </a:t>
            </a:r>
            <a:r>
              <a:rPr lang="en-US" sz="3200" b="0" i="0" u="sng" strike="noStrike" dirty="0">
                <a:solidFill>
                  <a:srgbClr val="1155CC"/>
                </a:solidFill>
                <a:effectLst/>
                <a:latin typeface="Abadi" panose="020B0604020104020204" pitchFamily="34" charset="0"/>
                <a:hlinkClick r:id="rId10"/>
              </a:rPr>
              <a:t>https://www.msaastates.com/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On the left sidebar, click on “Sample Items”.  </a:t>
            </a:r>
            <a:r>
              <a:rPr lang="en-US" sz="3200" dirty="0">
                <a:solidFill>
                  <a:srgbClr val="000000"/>
                </a:solidFill>
                <a:latin typeface="Abadi" panose="020B0604020104020204" pitchFamily="34" charset="0"/>
              </a:rPr>
              <a:t>Toward the top of the middle of the page, click on “ELA/Math and Science Sample Items”.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 On the left sidebar, </a:t>
            </a:r>
            <a:r>
              <a:rPr lang="en-US" sz="3200" dirty="0">
                <a:solidFill>
                  <a:srgbClr val="000000"/>
                </a:solidFill>
                <a:latin typeface="Abadi" panose="020B0604020104020204" pitchFamily="34" charset="0"/>
              </a:rPr>
              <a:t>c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lick on the specific grade level test you want to look at (ELA is for English Language Arts).  You can either take a practice test by clicking on “start test” or </a:t>
            </a:r>
            <a:r>
              <a:rPr lang="en-US" sz="3200" dirty="0">
                <a:solidFill>
                  <a:srgbClr val="000000"/>
                </a:solidFill>
                <a:latin typeface="Abadi" panose="020B0604020104020204" pitchFamily="34" charset="0"/>
              </a:rPr>
              <a:t>open test in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PDF. If you take practice test, you will not be provided a score.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For Family Guides with descriptions and examples of the new assessment go to this link: 			</a:t>
            </a:r>
            <a:r>
              <a:rPr lang="en-US" sz="3200" b="0" i="0" u="sng" strike="noStrike" dirty="0">
                <a:solidFill>
                  <a:srgbClr val="1155CC"/>
                </a:solidFill>
                <a:effectLst/>
                <a:latin typeface="Abadi" panose="020B0604020104020204" pitchFamily="34" charset="0"/>
                <a:hlinkClick r:id="rId11"/>
              </a:rPr>
              <a:t>MSAA Alternate Assessment FAQ</a:t>
            </a:r>
            <a:endParaRPr lang="en-US" sz="3200" b="0" i="0" u="none" strike="noStrike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4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16952-696F-D670-70BA-0E28DA46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DAE989E4-4113-9B2C-AE18-0F55F4DC50D7}"/>
              </a:ext>
            </a:extLst>
          </p:cNvPr>
          <p:cNvSpPr/>
          <p:nvPr/>
        </p:nvSpPr>
        <p:spPr>
          <a:xfrm flipH="1">
            <a:off x="15025840" y="7310426"/>
            <a:ext cx="2848838" cy="3086101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C016EC5-0BDC-6A4A-D9B7-0599F9E5F802}"/>
              </a:ext>
            </a:extLst>
          </p:cNvPr>
          <p:cNvSpPr/>
          <p:nvPr/>
        </p:nvSpPr>
        <p:spPr>
          <a:xfrm rot="1839732">
            <a:off x="698230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63D2478-CB99-36B1-C00D-86F4B3E0B2E0}"/>
              </a:ext>
            </a:extLst>
          </p:cNvPr>
          <p:cNvSpPr/>
          <p:nvPr/>
        </p:nvSpPr>
        <p:spPr>
          <a:xfrm>
            <a:off x="480319" y="8724899"/>
            <a:ext cx="1424682" cy="1448617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2D531CA-8515-BA90-2812-C48C1C957FAB}"/>
              </a:ext>
            </a:extLst>
          </p:cNvPr>
          <p:cNvSpPr/>
          <p:nvPr/>
        </p:nvSpPr>
        <p:spPr>
          <a:xfrm rot="1839732" flipH="1" flipV="1">
            <a:off x="16346520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85DE876-8AB0-C674-BE12-B16E70C1274D}"/>
              </a:ext>
            </a:extLst>
          </p:cNvPr>
          <p:cNvSpPr/>
          <p:nvPr/>
        </p:nvSpPr>
        <p:spPr>
          <a:xfrm flipH="1" flipV="1">
            <a:off x="16764000" y="203331"/>
            <a:ext cx="1110678" cy="1358769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E894DC8E-97A6-C5DA-EE04-75138F48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19"/>
            <a:ext cx="3065909" cy="1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412304-6F6D-9931-FE89-658F81B5C0CB}"/>
              </a:ext>
            </a:extLst>
          </p:cNvPr>
          <p:cNvSpPr txBox="1"/>
          <p:nvPr/>
        </p:nvSpPr>
        <p:spPr>
          <a:xfrm>
            <a:off x="145026" y="2059446"/>
            <a:ext cx="17983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Resources to assist in hosting a school STEM activity</a:t>
            </a:r>
          </a:p>
          <a:p>
            <a:pPr algn="ctr"/>
            <a:endParaRPr lang="en-US" sz="4000" dirty="0">
              <a:solidFill>
                <a:schemeClr val="tx2"/>
              </a:solidFill>
            </a:endParaRPr>
          </a:p>
          <a:p>
            <a:pPr algn="ctr"/>
            <a:r>
              <a:rPr lang="en-US" sz="4000" u="sng" dirty="0">
                <a:solidFill>
                  <a:schemeClr val="tx2"/>
                </a:solidFill>
              </a:rPr>
              <a:t>National PTA Website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2"/>
                </a:solidFill>
              </a:rPr>
              <a:t>Research behind STEM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2"/>
                </a:solidFill>
              </a:rPr>
              <a:t>STEM Activities and Videos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tx2"/>
                </a:solidFill>
              </a:rPr>
              <a:t>Science Festivals</a:t>
            </a:r>
          </a:p>
          <a:p>
            <a:pPr marL="857250" indent="-857250" algn="ctr">
              <a:buFont typeface="Wingdings" panose="05000000000000000000" pitchFamily="2" charset="2"/>
              <a:buChar char="v"/>
            </a:pP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3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16952-696F-D670-70BA-0E28DA46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DAE989E4-4113-9B2C-AE18-0F55F4DC50D7}"/>
              </a:ext>
            </a:extLst>
          </p:cNvPr>
          <p:cNvSpPr/>
          <p:nvPr/>
        </p:nvSpPr>
        <p:spPr>
          <a:xfrm flipH="1">
            <a:off x="15025840" y="7310426"/>
            <a:ext cx="2848838" cy="3086101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C016EC5-0BDC-6A4A-D9B7-0599F9E5F802}"/>
              </a:ext>
            </a:extLst>
          </p:cNvPr>
          <p:cNvSpPr/>
          <p:nvPr/>
        </p:nvSpPr>
        <p:spPr>
          <a:xfrm rot="1839732">
            <a:off x="698230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63D2478-CB99-36B1-C00D-86F4B3E0B2E0}"/>
              </a:ext>
            </a:extLst>
          </p:cNvPr>
          <p:cNvSpPr/>
          <p:nvPr/>
        </p:nvSpPr>
        <p:spPr>
          <a:xfrm>
            <a:off x="480319" y="8724899"/>
            <a:ext cx="1424682" cy="1448617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2D531CA-8515-BA90-2812-C48C1C957FAB}"/>
              </a:ext>
            </a:extLst>
          </p:cNvPr>
          <p:cNvSpPr/>
          <p:nvPr/>
        </p:nvSpPr>
        <p:spPr>
          <a:xfrm rot="1839732" flipH="1" flipV="1">
            <a:off x="16346520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85DE876-8AB0-C674-BE12-B16E70C1274D}"/>
              </a:ext>
            </a:extLst>
          </p:cNvPr>
          <p:cNvSpPr/>
          <p:nvPr/>
        </p:nvSpPr>
        <p:spPr>
          <a:xfrm flipH="1" flipV="1">
            <a:off x="16764000" y="203331"/>
            <a:ext cx="1110678" cy="1358769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E894DC8E-97A6-C5DA-EE04-75138F48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19"/>
            <a:ext cx="3065909" cy="1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412304-6F6D-9931-FE89-658F81B5C0CB}"/>
              </a:ext>
            </a:extLst>
          </p:cNvPr>
          <p:cNvSpPr txBox="1"/>
          <p:nvPr/>
        </p:nvSpPr>
        <p:spPr>
          <a:xfrm>
            <a:off x="0" y="1837773"/>
            <a:ext cx="17983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How to find resources on National PTA Website:</a:t>
            </a:r>
            <a:endParaRPr lang="en-US" sz="3600" b="0" dirty="0">
              <a:effectLst/>
              <a:latin typeface="Abadi" panose="020B06040201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Either type National PTA into browser search bar or go to </a:t>
            </a:r>
            <a:r>
              <a:rPr lang="en-US" sz="3600" b="0" i="0" u="sng" strike="noStrike" dirty="0">
                <a:solidFill>
                  <a:srgbClr val="1155CC"/>
                </a:solidFill>
                <a:effectLst/>
                <a:latin typeface="Abadi" panose="020B0604020104020204" pitchFamily="34" charset="0"/>
                <a:hlinkClick r:id="rId9"/>
              </a:rPr>
              <a:t>https://www.pta.org/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Go to “Programs” and then “STEM + Families”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Either scroll down or use the sidebar menu.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STEM focused “From the Backpack” podcast episodes-Go to “STEM Resources” and scroll all the way to the bottom. 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“STEM At Home Activities” is where you can find lots of STEM Activities/Kit Building Ideas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“Science Festivals” is where you can find resources for setting up a Science Family Night. Scroll down to the bottom for planning resources.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527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16952-696F-D670-70BA-0E28DA46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DAE989E4-4113-9B2C-AE18-0F55F4DC50D7}"/>
              </a:ext>
            </a:extLst>
          </p:cNvPr>
          <p:cNvSpPr/>
          <p:nvPr/>
        </p:nvSpPr>
        <p:spPr>
          <a:xfrm flipH="1">
            <a:off x="15025840" y="7310426"/>
            <a:ext cx="2848838" cy="3086101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C016EC5-0BDC-6A4A-D9B7-0599F9E5F802}"/>
              </a:ext>
            </a:extLst>
          </p:cNvPr>
          <p:cNvSpPr/>
          <p:nvPr/>
        </p:nvSpPr>
        <p:spPr>
          <a:xfrm rot="1839732">
            <a:off x="698230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63D2478-CB99-36B1-C00D-86F4B3E0B2E0}"/>
              </a:ext>
            </a:extLst>
          </p:cNvPr>
          <p:cNvSpPr/>
          <p:nvPr/>
        </p:nvSpPr>
        <p:spPr>
          <a:xfrm>
            <a:off x="480319" y="8724899"/>
            <a:ext cx="1424682" cy="1448617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2D531CA-8515-BA90-2812-C48C1C957FAB}"/>
              </a:ext>
            </a:extLst>
          </p:cNvPr>
          <p:cNvSpPr/>
          <p:nvPr/>
        </p:nvSpPr>
        <p:spPr>
          <a:xfrm rot="1839732" flipH="1" flipV="1">
            <a:off x="16346520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85DE876-8AB0-C674-BE12-B16E70C1274D}"/>
              </a:ext>
            </a:extLst>
          </p:cNvPr>
          <p:cNvSpPr/>
          <p:nvPr/>
        </p:nvSpPr>
        <p:spPr>
          <a:xfrm flipH="1" flipV="1">
            <a:off x="16764000" y="203331"/>
            <a:ext cx="1110678" cy="1358769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E894DC8E-97A6-C5DA-EE04-75138F48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19"/>
            <a:ext cx="3065909" cy="1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412304-6F6D-9931-FE89-658F81B5C0CB}"/>
              </a:ext>
            </a:extLst>
          </p:cNvPr>
          <p:cNvSpPr txBox="1"/>
          <p:nvPr/>
        </p:nvSpPr>
        <p:spPr>
          <a:xfrm>
            <a:off x="304800" y="1573221"/>
            <a:ext cx="1798319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Tools to facilitate discussions about digital safety</a:t>
            </a:r>
            <a:endParaRPr lang="en-US" sz="4000" dirty="0">
              <a:solidFill>
                <a:schemeClr val="tx2"/>
              </a:solidFill>
            </a:endParaRPr>
          </a:p>
          <a:p>
            <a:pPr algn="ctr"/>
            <a:r>
              <a:rPr lang="en-US" sz="4000" u="sng" dirty="0">
                <a:solidFill>
                  <a:schemeClr val="tx2"/>
                </a:solidFill>
              </a:rPr>
              <a:t>National PTA Website</a:t>
            </a:r>
          </a:p>
          <a:p>
            <a:pPr algn="ctr"/>
            <a:endParaRPr lang="en-US" sz="4000" u="sng" dirty="0">
              <a:solidFill>
                <a:schemeClr val="tx2"/>
              </a:solidFill>
            </a:endParaRPr>
          </a:p>
          <a:p>
            <a:pPr algn="ctr"/>
            <a:r>
              <a:rPr lang="en-US" sz="4000" dirty="0">
                <a:solidFill>
                  <a:schemeClr val="tx2"/>
                </a:solidFill>
                <a:hlinkClick r:id="rId9"/>
              </a:rPr>
              <a:t>Protecting Students Online Research</a:t>
            </a:r>
            <a:endParaRPr lang="en-US" sz="4000" dirty="0">
              <a:solidFill>
                <a:schemeClr val="tx2"/>
              </a:solidFill>
            </a:endParaRPr>
          </a:p>
          <a:p>
            <a:pPr algn="ctr"/>
            <a:endParaRPr lang="en-US" sz="4000" dirty="0">
              <a:solidFill>
                <a:schemeClr val="tx2"/>
              </a:solidFill>
            </a:endParaRPr>
          </a:p>
          <a:p>
            <a:pPr algn="ctr"/>
            <a:r>
              <a:rPr lang="en-US" sz="4000" dirty="0">
                <a:solidFill>
                  <a:schemeClr val="tx2"/>
                </a:solidFill>
                <a:hlinkClick r:id="rId10"/>
              </a:rPr>
              <a:t>Be Internet Awesome</a:t>
            </a:r>
            <a:endParaRPr lang="en-US" sz="4000" dirty="0">
              <a:solidFill>
                <a:schemeClr val="tx2"/>
              </a:solidFill>
            </a:endParaRPr>
          </a:p>
          <a:p>
            <a:pPr algn="ctr"/>
            <a:r>
              <a:rPr lang="en-US" sz="4000" dirty="0">
                <a:solidFill>
                  <a:schemeClr val="tx2"/>
                </a:solidFill>
                <a:hlinkClick r:id="rId11"/>
              </a:rPr>
              <a:t>Digital Families</a:t>
            </a:r>
            <a:endParaRPr lang="en-US" sz="4000" dirty="0">
              <a:solidFill>
                <a:schemeClr val="tx2"/>
              </a:solidFill>
            </a:endParaRPr>
          </a:p>
          <a:p>
            <a:pPr algn="ctr"/>
            <a:r>
              <a:rPr lang="en-US" sz="4000" dirty="0">
                <a:solidFill>
                  <a:schemeClr val="tx2"/>
                </a:solidFill>
                <a:hlinkClick r:id="rId12"/>
              </a:rPr>
              <a:t>The Smart Talk</a:t>
            </a:r>
            <a:endParaRPr lang="en-US" sz="4000" dirty="0">
              <a:solidFill>
                <a:schemeClr val="tx2"/>
              </a:solidFill>
            </a:endParaRPr>
          </a:p>
          <a:p>
            <a:pPr algn="ctr"/>
            <a:r>
              <a:rPr lang="en-US" sz="4000" dirty="0">
                <a:solidFill>
                  <a:schemeClr val="tx2"/>
                </a:solidFill>
                <a:hlinkClick r:id="rId13"/>
              </a:rPr>
              <a:t>Ready, Tech, Go!</a:t>
            </a:r>
            <a:endParaRPr lang="en-US" sz="4000" dirty="0">
              <a:solidFill>
                <a:schemeClr val="tx2"/>
              </a:solidFill>
            </a:endParaRPr>
          </a:p>
          <a:p>
            <a:pPr algn="ctr"/>
            <a:r>
              <a:rPr lang="en-US" sz="4000" dirty="0">
                <a:solidFill>
                  <a:schemeClr val="tx2"/>
                </a:solidFill>
                <a:hlinkClick r:id="rId14"/>
              </a:rPr>
              <a:t>Build Up and Belong</a:t>
            </a:r>
            <a:endParaRPr lang="en-US" sz="4000" dirty="0">
              <a:solidFill>
                <a:schemeClr val="tx2"/>
              </a:solidFill>
            </a:endParaRPr>
          </a:p>
          <a:p>
            <a:pPr marL="857250" indent="-857250" algn="ctr">
              <a:buFont typeface="Wingdings" panose="05000000000000000000" pitchFamily="2" charset="2"/>
              <a:buChar char="v"/>
            </a:pPr>
            <a:endParaRPr lang="en-US" sz="4000" dirty="0">
              <a:solidFill>
                <a:srgbClr val="0070C0"/>
              </a:solidFill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</a:rPr>
              <a:t>Montana PTA’s Partner Resource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</a:rPr>
              <a:t>BARK</a:t>
            </a:r>
          </a:p>
        </p:txBody>
      </p:sp>
    </p:spTree>
    <p:extLst>
      <p:ext uri="{BB962C8B-B14F-4D97-AF65-F5344CB8AC3E}">
        <p14:creationId xmlns:p14="http://schemas.microsoft.com/office/powerpoint/2010/main" val="98072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16952-696F-D670-70BA-0E28DA46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DAE989E4-4113-9B2C-AE18-0F55F4DC50D7}"/>
              </a:ext>
            </a:extLst>
          </p:cNvPr>
          <p:cNvSpPr/>
          <p:nvPr/>
        </p:nvSpPr>
        <p:spPr>
          <a:xfrm flipH="1">
            <a:off x="15025840" y="7310426"/>
            <a:ext cx="2848838" cy="3086101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C016EC5-0BDC-6A4A-D9B7-0599F9E5F802}"/>
              </a:ext>
            </a:extLst>
          </p:cNvPr>
          <p:cNvSpPr/>
          <p:nvPr/>
        </p:nvSpPr>
        <p:spPr>
          <a:xfrm rot="1839732">
            <a:off x="698230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63D2478-CB99-36B1-C00D-86F4B3E0B2E0}"/>
              </a:ext>
            </a:extLst>
          </p:cNvPr>
          <p:cNvSpPr/>
          <p:nvPr/>
        </p:nvSpPr>
        <p:spPr>
          <a:xfrm>
            <a:off x="480319" y="8724899"/>
            <a:ext cx="1424682" cy="1448617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2D531CA-8515-BA90-2812-C48C1C957FAB}"/>
              </a:ext>
            </a:extLst>
          </p:cNvPr>
          <p:cNvSpPr/>
          <p:nvPr/>
        </p:nvSpPr>
        <p:spPr>
          <a:xfrm rot="1839732" flipH="1" flipV="1">
            <a:off x="16346520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85DE876-8AB0-C674-BE12-B16E70C1274D}"/>
              </a:ext>
            </a:extLst>
          </p:cNvPr>
          <p:cNvSpPr/>
          <p:nvPr/>
        </p:nvSpPr>
        <p:spPr>
          <a:xfrm flipH="1" flipV="1">
            <a:off x="16764000" y="203331"/>
            <a:ext cx="1110678" cy="1358769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E894DC8E-97A6-C5DA-EE04-75138F48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19"/>
            <a:ext cx="3065909" cy="1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412304-6F6D-9931-FE89-658F81B5C0CB}"/>
              </a:ext>
            </a:extLst>
          </p:cNvPr>
          <p:cNvSpPr txBox="1"/>
          <p:nvPr/>
        </p:nvSpPr>
        <p:spPr>
          <a:xfrm>
            <a:off x="0" y="1837773"/>
            <a:ext cx="17983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How to find resources on National PTA Website:</a:t>
            </a:r>
            <a:endParaRPr lang="en-US" sz="3600" b="0" dirty="0">
              <a:effectLst/>
              <a:latin typeface="Abadi" panose="020B06040201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Either type National PTA into browser search bar or go to </a:t>
            </a:r>
            <a:r>
              <a:rPr lang="en-US" sz="3600" b="0" i="0" u="sng" strike="noStrike" dirty="0">
                <a:solidFill>
                  <a:srgbClr val="1155CC"/>
                </a:solidFill>
                <a:effectLst/>
                <a:latin typeface="Abadi" panose="020B0604020104020204" pitchFamily="34" charset="0"/>
                <a:hlinkClick r:id="rId9"/>
              </a:rPr>
              <a:t>https://www.pta.org/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Go to “Programs” and then “PTA Connected”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Abadi" panose="020B0604020104020204" pitchFamily="34" charset="0"/>
              </a:rPr>
              <a:t> Use the Red Buttons at the top to access the five programs National PTA promotes. 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C60F1C-F05E-0DB4-3C1D-F40C5EC4C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8039B865-7BE8-2B52-B51F-9E00250B936D}"/>
              </a:ext>
            </a:extLst>
          </p:cNvPr>
          <p:cNvSpPr/>
          <p:nvPr/>
        </p:nvSpPr>
        <p:spPr>
          <a:xfrm flipH="1">
            <a:off x="15025840" y="7310426"/>
            <a:ext cx="2848838" cy="3086101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2C19D78-D8A9-3E3C-5115-20DC9D6519B6}"/>
              </a:ext>
            </a:extLst>
          </p:cNvPr>
          <p:cNvSpPr/>
          <p:nvPr/>
        </p:nvSpPr>
        <p:spPr>
          <a:xfrm rot="1839732">
            <a:off x="698230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68B3B73-8E7A-61AD-6290-202C2014E1D1}"/>
              </a:ext>
            </a:extLst>
          </p:cNvPr>
          <p:cNvSpPr/>
          <p:nvPr/>
        </p:nvSpPr>
        <p:spPr>
          <a:xfrm>
            <a:off x="480319" y="8724899"/>
            <a:ext cx="1424682" cy="1448617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1095DDD2-F4CA-92E2-48E5-C32FFDDF41D0}"/>
              </a:ext>
            </a:extLst>
          </p:cNvPr>
          <p:cNvSpPr/>
          <p:nvPr/>
        </p:nvSpPr>
        <p:spPr>
          <a:xfrm rot="1839732" flipH="1" flipV="1">
            <a:off x="16346520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8CA7BB0-9239-EBEB-5E06-768FB41B32E1}"/>
              </a:ext>
            </a:extLst>
          </p:cNvPr>
          <p:cNvSpPr/>
          <p:nvPr/>
        </p:nvSpPr>
        <p:spPr>
          <a:xfrm flipH="1" flipV="1">
            <a:off x="16764000" y="203331"/>
            <a:ext cx="1110678" cy="1358769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2C6607A0-BC4A-171B-1FFE-9D4E28B8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19"/>
            <a:ext cx="3065909" cy="1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0C638D-F397-0CEF-CB28-6610982B7FC2}"/>
              </a:ext>
            </a:extLst>
          </p:cNvPr>
          <p:cNvSpPr txBox="1"/>
          <p:nvPr/>
        </p:nvSpPr>
        <p:spPr>
          <a:xfrm>
            <a:off x="76200" y="2013712"/>
            <a:ext cx="179831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</a:rPr>
              <a:t>Workshop Goals</a:t>
            </a:r>
          </a:p>
          <a:p>
            <a:pPr algn="ctr"/>
            <a:endParaRPr lang="en-US" sz="6000" dirty="0">
              <a:solidFill>
                <a:schemeClr val="tx2"/>
              </a:solidFill>
            </a:endParaRP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tx2"/>
                </a:solidFill>
              </a:rPr>
              <a:t>Share resources for helping children with math at home.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tx2"/>
                </a:solidFill>
              </a:rPr>
              <a:t>Share resources to assist in hosting a school STEM activity.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tx2"/>
                </a:solidFill>
              </a:rPr>
              <a:t>Share tools to facilitate discussions about digital safety.  </a:t>
            </a:r>
          </a:p>
        </p:txBody>
      </p:sp>
    </p:spTree>
    <p:extLst>
      <p:ext uri="{BB962C8B-B14F-4D97-AF65-F5344CB8AC3E}">
        <p14:creationId xmlns:p14="http://schemas.microsoft.com/office/powerpoint/2010/main" val="321258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C60F1C-F05E-0DB4-3C1D-F40C5EC4C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8039B865-7BE8-2B52-B51F-9E00250B936D}"/>
              </a:ext>
            </a:extLst>
          </p:cNvPr>
          <p:cNvSpPr/>
          <p:nvPr/>
        </p:nvSpPr>
        <p:spPr>
          <a:xfrm flipH="1">
            <a:off x="15025840" y="7310426"/>
            <a:ext cx="2848838" cy="3086101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2C19D78-D8A9-3E3C-5115-20DC9D6519B6}"/>
              </a:ext>
            </a:extLst>
          </p:cNvPr>
          <p:cNvSpPr/>
          <p:nvPr/>
        </p:nvSpPr>
        <p:spPr>
          <a:xfrm rot="1839732">
            <a:off x="698230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68B3B73-8E7A-61AD-6290-202C2014E1D1}"/>
              </a:ext>
            </a:extLst>
          </p:cNvPr>
          <p:cNvSpPr/>
          <p:nvPr/>
        </p:nvSpPr>
        <p:spPr>
          <a:xfrm>
            <a:off x="480319" y="8724899"/>
            <a:ext cx="1424682" cy="1448617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1095DDD2-F4CA-92E2-48E5-C32FFDDF41D0}"/>
              </a:ext>
            </a:extLst>
          </p:cNvPr>
          <p:cNvSpPr/>
          <p:nvPr/>
        </p:nvSpPr>
        <p:spPr>
          <a:xfrm rot="1839732" flipH="1" flipV="1">
            <a:off x="16346520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8CA7BB0-9239-EBEB-5E06-768FB41B32E1}"/>
              </a:ext>
            </a:extLst>
          </p:cNvPr>
          <p:cNvSpPr/>
          <p:nvPr/>
        </p:nvSpPr>
        <p:spPr>
          <a:xfrm flipH="1" flipV="1">
            <a:off x="16764000" y="203331"/>
            <a:ext cx="1110678" cy="1358769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2C6607A0-BC4A-171B-1FFE-9D4E28B8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19"/>
            <a:ext cx="3065909" cy="1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0C638D-F397-0CEF-CB28-6610982B7FC2}"/>
              </a:ext>
            </a:extLst>
          </p:cNvPr>
          <p:cNvSpPr txBox="1"/>
          <p:nvPr/>
        </p:nvSpPr>
        <p:spPr>
          <a:xfrm>
            <a:off x="24581" y="896544"/>
            <a:ext cx="179831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</a:rPr>
              <a:t>Your assignments:</a:t>
            </a:r>
          </a:p>
          <a:p>
            <a:pPr algn="ctr"/>
            <a:endParaRPr lang="en-US" sz="6000" dirty="0">
              <a:solidFill>
                <a:schemeClr val="tx2"/>
              </a:solidFill>
            </a:endParaRPr>
          </a:p>
          <a:p>
            <a:pPr algn="ctr"/>
            <a:r>
              <a:rPr lang="en-US" sz="6000" dirty="0">
                <a:solidFill>
                  <a:schemeClr val="tx2"/>
                </a:solidFill>
              </a:rPr>
              <a:t>Email </a:t>
            </a:r>
          </a:p>
          <a:p>
            <a:pPr algn="ctr"/>
            <a:r>
              <a:rPr lang="en-US" sz="6000" dirty="0">
                <a:solidFill>
                  <a:schemeClr val="tx2"/>
                </a:solidFill>
                <a:hlinkClick r:id="rId9"/>
              </a:rPr>
              <a:t>mtstatepta@gmail.com</a:t>
            </a:r>
            <a:endParaRPr lang="en-US" sz="6000" dirty="0">
              <a:solidFill>
                <a:schemeClr val="tx2"/>
              </a:solidFill>
            </a:endParaRPr>
          </a:p>
          <a:p>
            <a:pPr algn="ctr"/>
            <a:endParaRPr lang="en-US" sz="6000" dirty="0">
              <a:solidFill>
                <a:schemeClr val="tx2"/>
              </a:solidFill>
            </a:endParaRPr>
          </a:p>
          <a:p>
            <a:pPr algn="ctr"/>
            <a:r>
              <a:rPr lang="en-US" sz="5400" dirty="0">
                <a:solidFill>
                  <a:schemeClr val="tx2"/>
                </a:solidFill>
              </a:rPr>
              <a:t>1.) Report that you attended STEM workshop</a:t>
            </a:r>
          </a:p>
          <a:p>
            <a:pPr algn="ctr"/>
            <a:r>
              <a:rPr lang="en-US" sz="5400" dirty="0">
                <a:solidFill>
                  <a:schemeClr val="tx2"/>
                </a:solidFill>
              </a:rPr>
              <a:t>Name and Unit</a:t>
            </a:r>
          </a:p>
          <a:p>
            <a:pPr algn="ctr"/>
            <a:r>
              <a:rPr lang="en-US" sz="5400" dirty="0">
                <a:solidFill>
                  <a:schemeClr val="tx2"/>
                </a:solidFill>
              </a:rPr>
              <a:t>2.)  Request a copy of the PowerPoint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0796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2708" y="1520826"/>
            <a:ext cx="9226479" cy="1901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99"/>
              </a:lnSpc>
            </a:pPr>
            <a:r>
              <a:rPr lang="en-US" sz="10999">
                <a:solidFill>
                  <a:srgbClr val="FFFFFF"/>
                </a:solidFill>
                <a:latin typeface="Bobby Jones Soft"/>
              </a:rPr>
              <a:t>What is STEM?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94219" y="4303285"/>
            <a:ext cx="7843456" cy="261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FFFF"/>
                </a:solidFill>
                <a:latin typeface="Didact Gothic"/>
              </a:rPr>
              <a:t>Each letter stands for a school subject. Can you guess what they are? </a:t>
            </a:r>
          </a:p>
        </p:txBody>
      </p:sp>
      <p:sp>
        <p:nvSpPr>
          <p:cNvPr id="4" name="Freeform 4"/>
          <p:cNvSpPr/>
          <p:nvPr/>
        </p:nvSpPr>
        <p:spPr>
          <a:xfrm>
            <a:off x="11800517" y="1450847"/>
            <a:ext cx="4385026" cy="7385306"/>
          </a:xfrm>
          <a:custGeom>
            <a:avLst/>
            <a:gdLst/>
            <a:ahLst/>
            <a:cxnLst/>
            <a:rect l="l" t="t" r="r" b="b"/>
            <a:pathLst>
              <a:path w="4385026" h="7385306">
                <a:moveTo>
                  <a:pt x="0" y="0"/>
                </a:moveTo>
                <a:lnTo>
                  <a:pt x="4385026" y="0"/>
                </a:lnTo>
                <a:lnTo>
                  <a:pt x="4385026" y="7385306"/>
                </a:lnTo>
                <a:lnTo>
                  <a:pt x="0" y="7385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23602" y="1546345"/>
            <a:ext cx="3270413" cy="3597155"/>
          </a:xfrm>
          <a:custGeom>
            <a:avLst/>
            <a:gdLst/>
            <a:ahLst/>
            <a:cxnLst/>
            <a:rect l="l" t="t" r="r" b="b"/>
            <a:pathLst>
              <a:path w="3270413" h="3597155">
                <a:moveTo>
                  <a:pt x="0" y="0"/>
                </a:moveTo>
                <a:lnTo>
                  <a:pt x="3270413" y="0"/>
                </a:lnTo>
                <a:lnTo>
                  <a:pt x="3270413" y="3597155"/>
                </a:lnTo>
                <a:lnTo>
                  <a:pt x="0" y="359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294350">
            <a:off x="1943890" y="2116001"/>
            <a:ext cx="2045028" cy="2818961"/>
          </a:xfrm>
          <a:custGeom>
            <a:avLst/>
            <a:gdLst/>
            <a:ahLst/>
            <a:cxnLst/>
            <a:rect l="l" t="t" r="r" b="b"/>
            <a:pathLst>
              <a:path w="2045028" h="2818961">
                <a:moveTo>
                  <a:pt x="0" y="0"/>
                </a:moveTo>
                <a:lnTo>
                  <a:pt x="2045029" y="0"/>
                </a:lnTo>
                <a:lnTo>
                  <a:pt x="2045029" y="2818961"/>
                </a:lnTo>
                <a:lnTo>
                  <a:pt x="0" y="2818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710960" y="1444177"/>
            <a:ext cx="4866080" cy="121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>
                <a:solidFill>
                  <a:srgbClr val="2B3786"/>
                </a:solidFill>
                <a:latin typeface="Didact Gothic"/>
              </a:rPr>
              <a:t>S stands for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67865" y="2216325"/>
            <a:ext cx="8752270" cy="348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FFFFFF"/>
                </a:solidFill>
                <a:latin typeface="Bobby Jones Soft"/>
              </a:rPr>
              <a:t>Science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39347" y="5943917"/>
            <a:ext cx="13809306" cy="261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2B3786"/>
                </a:solidFill>
                <a:latin typeface="Didact Gothic"/>
              </a:rPr>
              <a:t>Science lets us be curious about the world around us. We can explore our questions about how and why things happen through science.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82418">
            <a:off x="14521410" y="6228823"/>
            <a:ext cx="2737890" cy="3029477"/>
          </a:xfrm>
          <a:custGeom>
            <a:avLst/>
            <a:gdLst/>
            <a:ahLst/>
            <a:cxnLst/>
            <a:rect l="l" t="t" r="r" b="b"/>
            <a:pathLst>
              <a:path w="2737890" h="3029477">
                <a:moveTo>
                  <a:pt x="0" y="0"/>
                </a:moveTo>
                <a:lnTo>
                  <a:pt x="2737890" y="0"/>
                </a:lnTo>
                <a:lnTo>
                  <a:pt x="2737890" y="3029477"/>
                </a:lnTo>
                <a:lnTo>
                  <a:pt x="0" y="30294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720676" y="1444177"/>
            <a:ext cx="4846648" cy="121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>
                <a:solidFill>
                  <a:srgbClr val="2B3786"/>
                </a:solidFill>
                <a:latin typeface="Didact Gothic"/>
              </a:rPr>
              <a:t>T stands for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92616" y="2216325"/>
            <a:ext cx="13902768" cy="348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FFFFFF"/>
                </a:solidFill>
                <a:latin typeface="Bobby Jones Soft"/>
              </a:rPr>
              <a:t>technology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70475" y="5653132"/>
            <a:ext cx="11147049" cy="173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2B3786"/>
                </a:solidFill>
                <a:latin typeface="Didact Gothic"/>
              </a:rPr>
              <a:t>Technology lets us use our knowledge to discover new tools and devices.</a:t>
            </a:r>
          </a:p>
        </p:txBody>
      </p:sp>
      <p:sp>
        <p:nvSpPr>
          <p:cNvPr id="6" name="Freeform 6"/>
          <p:cNvSpPr/>
          <p:nvPr/>
        </p:nvSpPr>
        <p:spPr>
          <a:xfrm rot="-1080464">
            <a:off x="1033308" y="6051457"/>
            <a:ext cx="2793145" cy="3249417"/>
          </a:xfrm>
          <a:custGeom>
            <a:avLst/>
            <a:gdLst/>
            <a:ahLst/>
            <a:cxnLst/>
            <a:rect l="l" t="t" r="r" b="b"/>
            <a:pathLst>
              <a:path w="2793145" h="3249417">
                <a:moveTo>
                  <a:pt x="0" y="0"/>
                </a:moveTo>
                <a:lnTo>
                  <a:pt x="2793145" y="0"/>
                </a:lnTo>
                <a:lnTo>
                  <a:pt x="2793145" y="3249417"/>
                </a:lnTo>
                <a:lnTo>
                  <a:pt x="0" y="3249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22296" y="1444177"/>
            <a:ext cx="4843408" cy="121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>
                <a:solidFill>
                  <a:srgbClr val="2B3786"/>
                </a:solidFill>
                <a:latin typeface="Didact Gothic"/>
              </a:rPr>
              <a:t>E stands for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11640" y="2216325"/>
            <a:ext cx="13664721" cy="348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FFFFFF"/>
                </a:solidFill>
                <a:latin typeface="Bobby Jones Soft"/>
              </a:rPr>
              <a:t>engineering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39347" y="5943917"/>
            <a:ext cx="13809306" cy="261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2B3786"/>
                </a:solidFill>
                <a:latin typeface="Didact Gothic"/>
              </a:rPr>
              <a:t>Engineers design and create everything from buildings to computer apps. They want to know how and why things work.</a:t>
            </a:r>
          </a:p>
        </p:txBody>
      </p:sp>
      <p:sp>
        <p:nvSpPr>
          <p:cNvPr id="5" name="Freeform 5"/>
          <p:cNvSpPr/>
          <p:nvPr/>
        </p:nvSpPr>
        <p:spPr>
          <a:xfrm>
            <a:off x="-2126554" y="1323519"/>
            <a:ext cx="4405712" cy="7639962"/>
          </a:xfrm>
          <a:custGeom>
            <a:avLst/>
            <a:gdLst/>
            <a:ahLst/>
            <a:cxnLst/>
            <a:rect l="l" t="t" r="r" b="b"/>
            <a:pathLst>
              <a:path w="4405712" h="7639962">
                <a:moveTo>
                  <a:pt x="0" y="0"/>
                </a:moveTo>
                <a:lnTo>
                  <a:pt x="4405712" y="0"/>
                </a:lnTo>
                <a:lnTo>
                  <a:pt x="4405712" y="7639962"/>
                </a:lnTo>
                <a:lnTo>
                  <a:pt x="0" y="7639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6008842" y="1323519"/>
            <a:ext cx="4405712" cy="7639962"/>
          </a:xfrm>
          <a:custGeom>
            <a:avLst/>
            <a:gdLst/>
            <a:ahLst/>
            <a:cxnLst/>
            <a:rect l="l" t="t" r="r" b="b"/>
            <a:pathLst>
              <a:path w="4405712" h="7639962">
                <a:moveTo>
                  <a:pt x="4405712" y="0"/>
                </a:moveTo>
                <a:lnTo>
                  <a:pt x="0" y="0"/>
                </a:lnTo>
                <a:lnTo>
                  <a:pt x="0" y="7639962"/>
                </a:lnTo>
                <a:lnTo>
                  <a:pt x="4405712" y="7639962"/>
                </a:lnTo>
                <a:lnTo>
                  <a:pt x="44057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7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48504" y="2216325"/>
            <a:ext cx="14390992" cy="3482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</a:pPr>
            <a:r>
              <a:rPr lang="en-US" sz="20000">
                <a:solidFill>
                  <a:srgbClr val="FFFFFF"/>
                </a:solidFill>
                <a:latin typeface="Bobby Jones Soft"/>
              </a:rPr>
              <a:t>mathematics</a:t>
            </a:r>
          </a:p>
        </p:txBody>
      </p:sp>
      <p:sp>
        <p:nvSpPr>
          <p:cNvPr id="3" name="Freeform 3"/>
          <p:cNvSpPr/>
          <p:nvPr/>
        </p:nvSpPr>
        <p:spPr>
          <a:xfrm>
            <a:off x="-678324" y="6876503"/>
            <a:ext cx="3751223" cy="3751223"/>
          </a:xfrm>
          <a:custGeom>
            <a:avLst/>
            <a:gdLst/>
            <a:ahLst/>
            <a:cxnLst/>
            <a:rect l="l" t="t" r="r" b="b"/>
            <a:pathLst>
              <a:path w="3751223" h="3751223">
                <a:moveTo>
                  <a:pt x="0" y="0"/>
                </a:moveTo>
                <a:lnTo>
                  <a:pt x="3751224" y="0"/>
                </a:lnTo>
                <a:lnTo>
                  <a:pt x="3751224" y="3751223"/>
                </a:lnTo>
                <a:lnTo>
                  <a:pt x="0" y="3751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74775" y="6884696"/>
            <a:ext cx="3734837" cy="3734837"/>
          </a:xfrm>
          <a:custGeom>
            <a:avLst/>
            <a:gdLst/>
            <a:ahLst/>
            <a:cxnLst/>
            <a:rect l="l" t="t" r="r" b="b"/>
            <a:pathLst>
              <a:path w="3734837" h="3734837">
                <a:moveTo>
                  <a:pt x="0" y="0"/>
                </a:moveTo>
                <a:lnTo>
                  <a:pt x="3734837" y="0"/>
                </a:lnTo>
                <a:lnTo>
                  <a:pt x="3734837" y="3734837"/>
                </a:lnTo>
                <a:lnTo>
                  <a:pt x="0" y="37348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2237088">
            <a:off x="15408073" y="-987146"/>
            <a:ext cx="3702455" cy="5129346"/>
          </a:xfrm>
          <a:custGeom>
            <a:avLst/>
            <a:gdLst/>
            <a:ahLst/>
            <a:cxnLst/>
            <a:rect l="l" t="t" r="r" b="b"/>
            <a:pathLst>
              <a:path w="3702455" h="5129346">
                <a:moveTo>
                  <a:pt x="0" y="0"/>
                </a:moveTo>
                <a:lnTo>
                  <a:pt x="3702454" y="0"/>
                </a:lnTo>
                <a:lnTo>
                  <a:pt x="3702454" y="5129346"/>
                </a:lnTo>
                <a:lnTo>
                  <a:pt x="0" y="51293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09816">
            <a:off x="-458435" y="334541"/>
            <a:ext cx="4832307" cy="2135001"/>
          </a:xfrm>
          <a:custGeom>
            <a:avLst/>
            <a:gdLst/>
            <a:ahLst/>
            <a:cxnLst/>
            <a:rect l="l" t="t" r="r" b="b"/>
            <a:pathLst>
              <a:path w="4832307" h="2135001">
                <a:moveTo>
                  <a:pt x="0" y="0"/>
                </a:moveTo>
                <a:lnTo>
                  <a:pt x="4832307" y="0"/>
                </a:lnTo>
                <a:lnTo>
                  <a:pt x="4832307" y="2135001"/>
                </a:lnTo>
                <a:lnTo>
                  <a:pt x="0" y="21350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589469" y="1444177"/>
            <a:ext cx="5109061" cy="121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40"/>
              </a:lnSpc>
            </a:pPr>
            <a:r>
              <a:rPr lang="en-US" sz="7100">
                <a:solidFill>
                  <a:srgbClr val="2B3786"/>
                </a:solidFill>
                <a:latin typeface="Didact Gothic"/>
              </a:rPr>
              <a:t>M stands for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9347" y="5943917"/>
            <a:ext cx="13809306" cy="1730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2B3786"/>
                </a:solidFill>
                <a:latin typeface="Didact Gothic"/>
              </a:rPr>
              <a:t>Math is the study of numbers, shapes, and logic. We use it every day, in activities such as baking.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C60F1C-F05E-0DB4-3C1D-F40C5EC4C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8039B865-7BE8-2B52-B51F-9E00250B936D}"/>
              </a:ext>
            </a:extLst>
          </p:cNvPr>
          <p:cNvSpPr/>
          <p:nvPr/>
        </p:nvSpPr>
        <p:spPr>
          <a:xfrm flipH="1">
            <a:off x="15025840" y="7310426"/>
            <a:ext cx="2848838" cy="3086101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2C19D78-D8A9-3E3C-5115-20DC9D6519B6}"/>
              </a:ext>
            </a:extLst>
          </p:cNvPr>
          <p:cNvSpPr/>
          <p:nvPr/>
        </p:nvSpPr>
        <p:spPr>
          <a:xfrm rot="1839732">
            <a:off x="698230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68B3B73-8E7A-61AD-6290-202C2014E1D1}"/>
              </a:ext>
            </a:extLst>
          </p:cNvPr>
          <p:cNvSpPr/>
          <p:nvPr/>
        </p:nvSpPr>
        <p:spPr>
          <a:xfrm>
            <a:off x="480319" y="8724899"/>
            <a:ext cx="1424682" cy="1448617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1095DDD2-F4CA-92E2-48E5-C32FFDDF41D0}"/>
              </a:ext>
            </a:extLst>
          </p:cNvPr>
          <p:cNvSpPr/>
          <p:nvPr/>
        </p:nvSpPr>
        <p:spPr>
          <a:xfrm rot="1839732" flipH="1" flipV="1">
            <a:off x="16346520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8CA7BB0-9239-EBEB-5E06-768FB41B32E1}"/>
              </a:ext>
            </a:extLst>
          </p:cNvPr>
          <p:cNvSpPr/>
          <p:nvPr/>
        </p:nvSpPr>
        <p:spPr>
          <a:xfrm flipH="1" flipV="1">
            <a:off x="16764000" y="203331"/>
            <a:ext cx="1110678" cy="1358769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2C6607A0-BC4A-171B-1FFE-9D4E28B8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19"/>
            <a:ext cx="3065909" cy="1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0C638D-F397-0CEF-CB28-6610982B7FC2}"/>
              </a:ext>
            </a:extLst>
          </p:cNvPr>
          <p:cNvSpPr txBox="1"/>
          <p:nvPr/>
        </p:nvSpPr>
        <p:spPr>
          <a:xfrm>
            <a:off x="76200" y="2013712"/>
            <a:ext cx="179831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</a:rPr>
              <a:t>Workshop Goals</a:t>
            </a:r>
          </a:p>
          <a:p>
            <a:pPr algn="ctr"/>
            <a:endParaRPr lang="en-US" sz="6000" dirty="0">
              <a:solidFill>
                <a:schemeClr val="tx2"/>
              </a:solidFill>
            </a:endParaRP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tx2"/>
                </a:solidFill>
              </a:rPr>
              <a:t>Share resources for helping children with math at home.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tx2"/>
                </a:solidFill>
              </a:rPr>
              <a:t>Share resources to assist in hosting a school STEM activity.</a:t>
            </a:r>
          </a:p>
          <a:p>
            <a:pPr marL="857250" indent="-857250">
              <a:buFont typeface="Courier New" panose="02070309020205020404" pitchFamily="49" charset="0"/>
              <a:buChar char="o"/>
            </a:pPr>
            <a:r>
              <a:rPr lang="en-US" sz="5400" dirty="0">
                <a:solidFill>
                  <a:schemeClr val="tx2"/>
                </a:solidFill>
              </a:rPr>
              <a:t>Share tools to facilitate discussions about digital safety.  </a:t>
            </a:r>
          </a:p>
        </p:txBody>
      </p:sp>
    </p:spTree>
    <p:extLst>
      <p:ext uri="{BB962C8B-B14F-4D97-AF65-F5344CB8AC3E}">
        <p14:creationId xmlns:p14="http://schemas.microsoft.com/office/powerpoint/2010/main" val="280625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C60F1C-F05E-0DB4-3C1D-F40C5EC4C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8039B865-7BE8-2B52-B51F-9E00250B936D}"/>
              </a:ext>
            </a:extLst>
          </p:cNvPr>
          <p:cNvSpPr/>
          <p:nvPr/>
        </p:nvSpPr>
        <p:spPr>
          <a:xfrm flipH="1">
            <a:off x="15025840" y="7310426"/>
            <a:ext cx="2848838" cy="3086101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2C19D78-D8A9-3E3C-5115-20DC9D6519B6}"/>
              </a:ext>
            </a:extLst>
          </p:cNvPr>
          <p:cNvSpPr/>
          <p:nvPr/>
        </p:nvSpPr>
        <p:spPr>
          <a:xfrm rot="1839732">
            <a:off x="698230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168B3B73-8E7A-61AD-6290-202C2014E1D1}"/>
              </a:ext>
            </a:extLst>
          </p:cNvPr>
          <p:cNvSpPr/>
          <p:nvPr/>
        </p:nvSpPr>
        <p:spPr>
          <a:xfrm>
            <a:off x="480319" y="8724899"/>
            <a:ext cx="1424682" cy="1448617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1095DDD2-F4CA-92E2-48E5-C32FFDDF41D0}"/>
              </a:ext>
            </a:extLst>
          </p:cNvPr>
          <p:cNvSpPr/>
          <p:nvPr/>
        </p:nvSpPr>
        <p:spPr>
          <a:xfrm rot="1839732" flipH="1" flipV="1">
            <a:off x="16346520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88CA7BB0-9239-EBEB-5E06-768FB41B32E1}"/>
              </a:ext>
            </a:extLst>
          </p:cNvPr>
          <p:cNvSpPr/>
          <p:nvPr/>
        </p:nvSpPr>
        <p:spPr>
          <a:xfrm flipH="1" flipV="1">
            <a:off x="16764000" y="203331"/>
            <a:ext cx="1110678" cy="1358769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2C6607A0-BC4A-171B-1FFE-9D4E28B8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19"/>
            <a:ext cx="3065909" cy="1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0C638D-F397-0CEF-CB28-6610982B7FC2}"/>
              </a:ext>
            </a:extLst>
          </p:cNvPr>
          <p:cNvSpPr txBox="1"/>
          <p:nvPr/>
        </p:nvSpPr>
        <p:spPr>
          <a:xfrm>
            <a:off x="76200" y="2013712"/>
            <a:ext cx="179831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</a:rPr>
              <a:t>Workshop Information</a:t>
            </a:r>
          </a:p>
          <a:p>
            <a:pPr algn="ctr"/>
            <a:endParaRPr lang="en-US" sz="6000" dirty="0">
              <a:solidFill>
                <a:schemeClr val="tx2"/>
              </a:solidFill>
            </a:endParaRPr>
          </a:p>
          <a:p>
            <a:pPr algn="ctr"/>
            <a:r>
              <a:rPr lang="en-US" sz="6000" dirty="0">
                <a:solidFill>
                  <a:schemeClr val="tx2"/>
                </a:solidFill>
              </a:rPr>
              <a:t>PowerPoint Presentation provided by request</a:t>
            </a:r>
          </a:p>
          <a:p>
            <a:pPr algn="ctr"/>
            <a:r>
              <a:rPr lang="en-US" sz="6000" dirty="0">
                <a:solidFill>
                  <a:schemeClr val="tx2"/>
                </a:solidFill>
              </a:rPr>
              <a:t>Links</a:t>
            </a:r>
          </a:p>
          <a:p>
            <a:pPr algn="ctr"/>
            <a:r>
              <a:rPr lang="en-US" sz="6000" dirty="0">
                <a:solidFill>
                  <a:schemeClr val="tx2"/>
                </a:solidFill>
              </a:rPr>
              <a:t>Directions</a:t>
            </a:r>
          </a:p>
          <a:p>
            <a:pPr algn="ctr"/>
            <a:endParaRPr lang="en-US" sz="6000" dirty="0">
              <a:solidFill>
                <a:schemeClr val="tx2"/>
              </a:solidFill>
            </a:endParaRPr>
          </a:p>
          <a:p>
            <a:pPr algn="ctr"/>
            <a:r>
              <a:rPr lang="en-US" sz="6000" dirty="0">
                <a:solidFill>
                  <a:schemeClr val="tx2"/>
                </a:solidFill>
              </a:rPr>
              <a:t>Request at:</a:t>
            </a:r>
          </a:p>
          <a:p>
            <a:pPr algn="ctr"/>
            <a:r>
              <a:rPr lang="en-US" sz="6000" dirty="0">
                <a:solidFill>
                  <a:schemeClr val="tx2"/>
                </a:solidFill>
              </a:rPr>
              <a:t>mtstatepta@gmail.com</a:t>
            </a:r>
          </a:p>
        </p:txBody>
      </p:sp>
    </p:spTree>
    <p:extLst>
      <p:ext uri="{BB962C8B-B14F-4D97-AF65-F5344CB8AC3E}">
        <p14:creationId xmlns:p14="http://schemas.microsoft.com/office/powerpoint/2010/main" val="346039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6D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16952-696F-D670-70BA-0E28DA46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DAE989E4-4113-9B2C-AE18-0F55F4DC50D7}"/>
              </a:ext>
            </a:extLst>
          </p:cNvPr>
          <p:cNvSpPr/>
          <p:nvPr/>
        </p:nvSpPr>
        <p:spPr>
          <a:xfrm flipH="1">
            <a:off x="15025840" y="7310426"/>
            <a:ext cx="2848838" cy="3086101"/>
          </a:xfrm>
          <a:custGeom>
            <a:avLst/>
            <a:gdLst/>
            <a:ahLst/>
            <a:cxnLst/>
            <a:rect l="l" t="t" r="r" b="b"/>
            <a:pathLst>
              <a:path w="6487285" h="6462958">
                <a:moveTo>
                  <a:pt x="6487285" y="0"/>
                </a:moveTo>
                <a:lnTo>
                  <a:pt x="0" y="0"/>
                </a:lnTo>
                <a:lnTo>
                  <a:pt x="0" y="6462957"/>
                </a:lnTo>
                <a:lnTo>
                  <a:pt x="6487285" y="6462957"/>
                </a:lnTo>
                <a:lnTo>
                  <a:pt x="64872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0C016EC5-0BDC-6A4A-D9B7-0599F9E5F802}"/>
              </a:ext>
            </a:extLst>
          </p:cNvPr>
          <p:cNvSpPr/>
          <p:nvPr/>
        </p:nvSpPr>
        <p:spPr>
          <a:xfrm rot="1839732">
            <a:off x="698230" y="8145758"/>
            <a:ext cx="1599480" cy="1981435"/>
          </a:xfrm>
          <a:custGeom>
            <a:avLst/>
            <a:gdLst/>
            <a:ahLst/>
            <a:cxnLst/>
            <a:rect l="l" t="t" r="r" b="b"/>
            <a:pathLst>
              <a:path w="1599480" h="1981435">
                <a:moveTo>
                  <a:pt x="0" y="0"/>
                </a:moveTo>
                <a:lnTo>
                  <a:pt x="1599480" y="0"/>
                </a:lnTo>
                <a:lnTo>
                  <a:pt x="1599480" y="1981435"/>
                </a:lnTo>
                <a:lnTo>
                  <a:pt x="0" y="1981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63D2478-CB99-36B1-C00D-86F4B3E0B2E0}"/>
              </a:ext>
            </a:extLst>
          </p:cNvPr>
          <p:cNvSpPr/>
          <p:nvPr/>
        </p:nvSpPr>
        <p:spPr>
          <a:xfrm>
            <a:off x="480319" y="8724899"/>
            <a:ext cx="1424682" cy="1448617"/>
          </a:xfrm>
          <a:custGeom>
            <a:avLst/>
            <a:gdLst/>
            <a:ahLst/>
            <a:cxnLst/>
            <a:rect l="l" t="t" r="r" b="b"/>
            <a:pathLst>
              <a:path w="2642039" h="3272958">
                <a:moveTo>
                  <a:pt x="0" y="0"/>
                </a:moveTo>
                <a:lnTo>
                  <a:pt x="2642040" y="0"/>
                </a:lnTo>
                <a:lnTo>
                  <a:pt x="2642040" y="3272958"/>
                </a:lnTo>
                <a:lnTo>
                  <a:pt x="0" y="3272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2D531CA-8515-BA90-2812-C48C1C957FAB}"/>
              </a:ext>
            </a:extLst>
          </p:cNvPr>
          <p:cNvSpPr/>
          <p:nvPr/>
        </p:nvSpPr>
        <p:spPr>
          <a:xfrm rot="1839732" flipH="1" flipV="1">
            <a:off x="16346520" y="272682"/>
            <a:ext cx="1619360" cy="2006063"/>
          </a:xfrm>
          <a:custGeom>
            <a:avLst/>
            <a:gdLst/>
            <a:ahLst/>
            <a:cxnLst/>
            <a:rect l="l" t="t" r="r" b="b"/>
            <a:pathLst>
              <a:path w="1619360" h="2006063">
                <a:moveTo>
                  <a:pt x="1619360" y="2006063"/>
                </a:moveTo>
                <a:lnTo>
                  <a:pt x="0" y="2006063"/>
                </a:lnTo>
                <a:lnTo>
                  <a:pt x="0" y="0"/>
                </a:lnTo>
                <a:lnTo>
                  <a:pt x="1619360" y="0"/>
                </a:lnTo>
                <a:lnTo>
                  <a:pt x="1619360" y="20060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085DE876-8AB0-C674-BE12-B16E70C1274D}"/>
              </a:ext>
            </a:extLst>
          </p:cNvPr>
          <p:cNvSpPr/>
          <p:nvPr/>
        </p:nvSpPr>
        <p:spPr>
          <a:xfrm flipH="1" flipV="1">
            <a:off x="16764000" y="203331"/>
            <a:ext cx="1110678" cy="1358769"/>
          </a:xfrm>
          <a:custGeom>
            <a:avLst/>
            <a:gdLst/>
            <a:ahLst/>
            <a:cxnLst/>
            <a:rect l="l" t="t" r="r" b="b"/>
            <a:pathLst>
              <a:path w="2674878" h="3313638">
                <a:moveTo>
                  <a:pt x="2674878" y="3313638"/>
                </a:moveTo>
                <a:lnTo>
                  <a:pt x="0" y="3313638"/>
                </a:lnTo>
                <a:lnTo>
                  <a:pt x="0" y="0"/>
                </a:lnTo>
                <a:lnTo>
                  <a:pt x="2674878" y="0"/>
                </a:lnTo>
                <a:lnTo>
                  <a:pt x="2674878" y="331363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59166" r="-34661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Text&#10;&#10;Description automatically generated">
            <a:extLst>
              <a:ext uri="{FF2B5EF4-FFF2-40B4-BE49-F238E27FC236}">
                <a16:creationId xmlns:a16="http://schemas.microsoft.com/office/drawing/2014/main" id="{E894DC8E-97A6-C5DA-EE04-75138F482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19"/>
            <a:ext cx="3065909" cy="14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412304-6F6D-9931-FE89-658F81B5C0CB}"/>
              </a:ext>
            </a:extLst>
          </p:cNvPr>
          <p:cNvSpPr txBox="1"/>
          <p:nvPr/>
        </p:nvSpPr>
        <p:spPr>
          <a:xfrm>
            <a:off x="152400" y="1653107"/>
            <a:ext cx="1798319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Resources for helping children with math at home</a:t>
            </a:r>
          </a:p>
          <a:p>
            <a:pPr algn="ctr"/>
            <a:endParaRPr lang="en-US" sz="4000" dirty="0">
              <a:solidFill>
                <a:schemeClr val="tx2"/>
              </a:solidFill>
            </a:endParaRPr>
          </a:p>
          <a:p>
            <a:pPr algn="ctr"/>
            <a:r>
              <a:rPr lang="en-US" sz="4000" u="sng" dirty="0">
                <a:solidFill>
                  <a:schemeClr val="tx2"/>
                </a:solidFill>
              </a:rPr>
              <a:t>Montana Office of Public Instruction (OPI)</a:t>
            </a:r>
            <a:endParaRPr lang="en-US" sz="4000" dirty="0">
              <a:solidFill>
                <a:schemeClr val="tx2"/>
              </a:solidFill>
            </a:endParaRPr>
          </a:p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2"/>
                </a:solidFill>
              </a:rPr>
              <a:t>Roadmaps</a:t>
            </a:r>
          </a:p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2"/>
                </a:solidFill>
              </a:rPr>
              <a:t>New State Assessment Sample Items</a:t>
            </a:r>
          </a:p>
          <a:p>
            <a:pPr marL="857250" indent="-857250" algn="ctr">
              <a:buFont typeface="Wingdings" panose="05000000000000000000" pitchFamily="2" charset="2"/>
              <a:buChar char="v"/>
            </a:pPr>
            <a:endParaRPr lang="en-US" sz="4000" dirty="0">
              <a:solidFill>
                <a:srgbClr val="0070C0"/>
              </a:solidFill>
            </a:endParaRPr>
          </a:p>
          <a:p>
            <a:pPr algn="ctr"/>
            <a:r>
              <a:rPr lang="en-US" sz="4000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Helping Your Child Do Mathematics-Parent Guide</a:t>
            </a:r>
            <a:endParaRPr lang="en-US" sz="4000" u="sng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http://www.mathematicshed.com/uploads/1/2/5/7/12572836/parentguidenum.pdf</a:t>
            </a:r>
          </a:p>
          <a:p>
            <a:pPr algn="ctr"/>
            <a:r>
              <a:rPr lang="en-US" sz="4000" u="sng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 Ways to Do Math At Home</a:t>
            </a:r>
            <a:endParaRPr lang="en-US" sz="4000" u="sng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https://www.kusd.edu/docs/math-at-home.pdf</a:t>
            </a:r>
          </a:p>
          <a:p>
            <a:pPr algn="ctr"/>
            <a:r>
              <a:rPr lang="en-US" sz="4000" u="sng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 at Home</a:t>
            </a:r>
            <a:endParaRPr lang="en-US" sz="4000" u="sng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https://mathfestival.com/wp-content/uploads/2018/08/K12MathatHomeEnglish.pdf</a:t>
            </a:r>
          </a:p>
        </p:txBody>
      </p:sp>
    </p:spTree>
    <p:extLst>
      <p:ext uri="{BB962C8B-B14F-4D97-AF65-F5344CB8AC3E}">
        <p14:creationId xmlns:p14="http://schemas.microsoft.com/office/powerpoint/2010/main" val="49805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</TotalTime>
  <Words>777</Words>
  <Application>Microsoft Office PowerPoint</Application>
  <PresentationFormat>Custom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Lovelo</vt:lpstr>
      <vt:lpstr>Didact Gothic</vt:lpstr>
      <vt:lpstr>Abadi</vt:lpstr>
      <vt:lpstr>Wingdings</vt:lpstr>
      <vt:lpstr>Courier New</vt:lpstr>
      <vt:lpstr>Bobby Jones Soft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STEM Education Presentation in Blue Green and Pink Flat Graphic Style</dc:title>
  <dc:creator>Dean Jardee</dc:creator>
  <cp:lastModifiedBy>Michelle Scoles, Montana PTA</cp:lastModifiedBy>
  <cp:revision>5</cp:revision>
  <cp:lastPrinted>2024-03-20T14:26:03Z</cp:lastPrinted>
  <dcterms:created xsi:type="dcterms:W3CDTF">2006-08-16T00:00:00Z</dcterms:created>
  <dcterms:modified xsi:type="dcterms:W3CDTF">2024-04-17T18:08:04Z</dcterms:modified>
  <dc:identifier>DAF-YqG0bBk</dc:identifier>
</cp:coreProperties>
</file>